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0" r:id="rId2"/>
    <p:sldMasterId id="2147483652" r:id="rId3"/>
  </p:sldMasterIdLst>
  <p:sldIdLst>
    <p:sldId id="256" r:id="rId4"/>
    <p:sldId id="257" r:id="rId5"/>
    <p:sldId id="258" r:id="rId6"/>
    <p:sldId id="259" r:id="rId7"/>
    <p:sldId id="263" r:id="rId8"/>
    <p:sldId id="260" r:id="rId9"/>
    <p:sldId id="261" r:id="rId10"/>
    <p:sldId id="264" r:id="rId11"/>
    <p:sldId id="262" r:id="rId12"/>
    <p:sldId id="265" r:id="rId13"/>
    <p:sldId id="266" r:id="rId14"/>
    <p:sldId id="267" r:id="rId15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Cambria" panose="02040503050406030204" pitchFamily="18" charset="0"/>
      <p:regular r:id="rId18"/>
      <p:bold r:id="rId19"/>
      <p:italic r:id="rId20"/>
      <p:boldItalic r:id="rId21"/>
    </p:embeddedFont>
    <p:embeddedFont>
      <p:font typeface="MS PGothic" panose="020B0600070205080204" pitchFamily="34" charset="-128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5452"/>
    <a:srgbClr val="51A953"/>
    <a:srgbClr val="8EC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0" d="100"/>
          <a:sy n="140" d="100"/>
        </p:scale>
        <p:origin x="16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4180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311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994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35496" y="51470"/>
            <a:ext cx="9073008" cy="5040560"/>
          </a:xfrm>
          <a:prstGeom prst="rect">
            <a:avLst/>
          </a:prstGeom>
          <a:noFill/>
          <a:ln w="127000"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/>
          <p:cNvSpPr/>
          <p:nvPr userDrawn="1"/>
        </p:nvSpPr>
        <p:spPr>
          <a:xfrm flipV="1">
            <a:off x="77024" y="51470"/>
            <a:ext cx="1169410" cy="1008112"/>
          </a:xfrm>
          <a:prstGeom prst="triangle">
            <a:avLst/>
          </a:prstGeom>
          <a:solidFill>
            <a:srgbClr val="8ECC88"/>
          </a:solidFill>
          <a:ln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/>
          <p:cNvSpPr/>
          <p:nvPr userDrawn="1"/>
        </p:nvSpPr>
        <p:spPr>
          <a:xfrm>
            <a:off x="7936113" y="4083918"/>
            <a:ext cx="1169410" cy="1008112"/>
          </a:xfrm>
          <a:prstGeom prst="triangle">
            <a:avLst/>
          </a:prstGeom>
          <a:solidFill>
            <a:srgbClr val="8ECC88"/>
          </a:solidFill>
          <a:ln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00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35496" y="51470"/>
            <a:ext cx="9073008" cy="5040560"/>
          </a:xfrm>
          <a:prstGeom prst="rect">
            <a:avLst/>
          </a:prstGeom>
          <a:noFill/>
          <a:ln w="127000"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232872" y="699542"/>
            <a:ext cx="8640960" cy="417646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이등변 삼각형 9"/>
          <p:cNvSpPr/>
          <p:nvPr userDrawn="1"/>
        </p:nvSpPr>
        <p:spPr>
          <a:xfrm flipV="1">
            <a:off x="77024" y="51470"/>
            <a:ext cx="751764" cy="648072"/>
          </a:xfrm>
          <a:prstGeom prst="triangle">
            <a:avLst/>
          </a:prstGeom>
          <a:solidFill>
            <a:srgbClr val="8ECC88"/>
          </a:solidFill>
          <a:ln>
            <a:solidFill>
              <a:srgbClr val="8ECC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9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43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31640" y="2011089"/>
            <a:ext cx="5962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err="1" smtClean="0">
                <a:solidFill>
                  <a:srgbClr val="F45452"/>
                </a:solidFill>
                <a:latin typeface="+mj-ea"/>
                <a:ea typeface="+mj-ea"/>
              </a:rPr>
              <a:t>Kururu</a:t>
            </a:r>
            <a:r>
              <a:rPr lang="en-US" altLang="ko-KR" sz="4800" dirty="0" smtClean="0">
                <a:solidFill>
                  <a:srgbClr val="F45452"/>
                </a:solidFill>
                <a:latin typeface="+mj-ea"/>
                <a:ea typeface="+mj-ea"/>
              </a:rPr>
              <a:t> Waxing Shop</a:t>
            </a:r>
            <a:endParaRPr lang="ko-KR" altLang="en-US" sz="48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78248" y="1764422"/>
            <a:ext cx="2777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51A953"/>
                </a:solidFill>
                <a:latin typeface="+mj-ea"/>
                <a:ea typeface="+mj-ea"/>
              </a:rPr>
              <a:t>JSP/Servlet Project</a:t>
            </a:r>
            <a:endParaRPr lang="ko-KR" altLang="en-US" sz="24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44208" y="2842086"/>
            <a:ext cx="15584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rgbClr val="51A953"/>
                </a:solidFill>
                <a:latin typeface="+mj-ea"/>
                <a:ea typeface="+mj-ea"/>
              </a:rPr>
              <a:t>25</a:t>
            </a:r>
            <a:r>
              <a:rPr lang="ko-KR" altLang="en-US" sz="1400" dirty="0" smtClean="0">
                <a:solidFill>
                  <a:srgbClr val="51A953"/>
                </a:solidFill>
                <a:latin typeface="+mj-ea"/>
                <a:ea typeface="+mj-ea"/>
              </a:rPr>
              <a:t>기 </a:t>
            </a:r>
            <a:r>
              <a:rPr lang="en-US" altLang="ko-KR" sz="1400" dirty="0" smtClean="0">
                <a:solidFill>
                  <a:srgbClr val="51A953"/>
                </a:solidFill>
                <a:latin typeface="+mj-ea"/>
                <a:ea typeface="+mj-ea"/>
              </a:rPr>
              <a:t>B</a:t>
            </a:r>
            <a:r>
              <a:rPr lang="ko-KR" altLang="en-US" sz="1400" dirty="0" smtClean="0">
                <a:solidFill>
                  <a:srgbClr val="51A953"/>
                </a:solidFill>
                <a:latin typeface="+mj-ea"/>
                <a:ea typeface="+mj-ea"/>
              </a:rPr>
              <a:t>반 김구현</a:t>
            </a:r>
            <a:endParaRPr lang="ko-KR" altLang="en-US" sz="14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37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5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806" y="125219"/>
            <a:ext cx="2751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구현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&amp;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시연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2"/>
          <a:srcRect l="595" t="9376" r="1637" b="1295"/>
          <a:stretch/>
        </p:blipFill>
        <p:spPr bwMode="auto">
          <a:xfrm>
            <a:off x="395536" y="843558"/>
            <a:ext cx="5112568" cy="2592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그림 7"/>
          <p:cNvPicPr/>
          <p:nvPr/>
        </p:nvPicPr>
        <p:blipFill rotWithShape="1">
          <a:blip r:embed="rId3"/>
          <a:srcRect l="1340" t="9376" r="2231" b="2049"/>
          <a:stretch/>
        </p:blipFill>
        <p:spPr bwMode="auto">
          <a:xfrm>
            <a:off x="4355976" y="1995686"/>
            <a:ext cx="4341778" cy="2665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2405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5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806" y="125219"/>
            <a:ext cx="2751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구현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&amp;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시연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pic>
        <p:nvPicPr>
          <p:cNvPr id="6" name="그림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" t="8979" r="1600" b="2792"/>
          <a:stretch/>
        </p:blipFill>
        <p:spPr bwMode="auto">
          <a:xfrm>
            <a:off x="299608" y="783956"/>
            <a:ext cx="5136488" cy="30119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그림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" t="9869" r="2677" b="2284"/>
          <a:stretch/>
        </p:blipFill>
        <p:spPr bwMode="auto">
          <a:xfrm>
            <a:off x="4355976" y="1779662"/>
            <a:ext cx="4392488" cy="2592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75844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5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806" y="125219"/>
            <a:ext cx="2751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구현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&amp;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시연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pic>
        <p:nvPicPr>
          <p:cNvPr id="7" name="그림 6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" t="9129" r="1499" b="3769"/>
          <a:stretch/>
        </p:blipFill>
        <p:spPr bwMode="auto">
          <a:xfrm>
            <a:off x="347868" y="800342"/>
            <a:ext cx="4296140" cy="25634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그림 9"/>
          <p:cNvPicPr/>
          <p:nvPr/>
        </p:nvPicPr>
        <p:blipFill rotWithShape="1">
          <a:blip r:embed="rId3"/>
          <a:srcRect l="1042" t="25414" r="35714" b="4441"/>
          <a:stretch/>
        </p:blipFill>
        <p:spPr bwMode="auto">
          <a:xfrm>
            <a:off x="5076056" y="783957"/>
            <a:ext cx="3665855" cy="2451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그림 10"/>
          <p:cNvPicPr/>
          <p:nvPr/>
        </p:nvPicPr>
        <p:blipFill rotWithShape="1">
          <a:blip r:embed="rId4"/>
          <a:srcRect l="1786" t="9376" r="1786" b="2035"/>
          <a:stretch/>
        </p:blipFill>
        <p:spPr bwMode="auto">
          <a:xfrm>
            <a:off x="4283968" y="2715766"/>
            <a:ext cx="3916208" cy="21602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5440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921021" y="675759"/>
            <a:ext cx="1301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-150" dirty="0" smtClean="0">
                <a:solidFill>
                  <a:srgbClr val="51A953"/>
                </a:solidFill>
                <a:latin typeface="+mj-ea"/>
                <a:ea typeface="+mj-ea"/>
              </a:rPr>
              <a:t>Index</a:t>
            </a:r>
            <a:endParaRPr lang="ko-KR" altLang="en-US" sz="3600" b="1" spc="-15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35896" y="1763202"/>
            <a:ext cx="1523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001/      </a:t>
            </a:r>
            <a:r>
              <a:rPr lang="ko-KR" altLang="en-US" sz="1600" dirty="0" smtClean="0">
                <a:solidFill>
                  <a:srgbClr val="F45452"/>
                </a:solidFill>
                <a:latin typeface="+mj-ea"/>
                <a:ea typeface="+mj-ea"/>
              </a:rPr>
              <a:t>개요</a:t>
            </a:r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 </a:t>
            </a:r>
            <a:endParaRPr lang="ko-KR" altLang="en-US" sz="16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23756" y="2238513"/>
            <a:ext cx="2005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002/      </a:t>
            </a:r>
            <a:r>
              <a:rPr lang="ko-KR" altLang="en-US" sz="1600" dirty="0" smtClean="0">
                <a:solidFill>
                  <a:srgbClr val="F45452"/>
                </a:solidFill>
                <a:latin typeface="+mj-ea"/>
                <a:ea typeface="+mj-ea"/>
              </a:rPr>
              <a:t>개발 환경</a:t>
            </a:r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 </a:t>
            </a:r>
            <a:endParaRPr lang="ko-KR" altLang="en-US" sz="16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91184" y="2713824"/>
            <a:ext cx="20444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003/      Database </a:t>
            </a:r>
            <a:endParaRPr lang="ko-KR" altLang="en-US" sz="16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625970" y="3189135"/>
            <a:ext cx="2005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004/      </a:t>
            </a:r>
            <a:r>
              <a:rPr lang="ko-KR" altLang="en-US" sz="1600" dirty="0" smtClean="0">
                <a:solidFill>
                  <a:srgbClr val="F45452"/>
                </a:solidFill>
                <a:latin typeface="+mj-ea"/>
                <a:ea typeface="+mj-ea"/>
              </a:rPr>
              <a:t>주요 기능</a:t>
            </a:r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 </a:t>
            </a:r>
            <a:endParaRPr lang="ko-KR" altLang="en-US" sz="16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22016" y="3664446"/>
            <a:ext cx="22461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005/      </a:t>
            </a:r>
            <a:r>
              <a:rPr lang="ko-KR" altLang="en-US" sz="1600" dirty="0" smtClean="0">
                <a:solidFill>
                  <a:srgbClr val="F45452"/>
                </a:solidFill>
                <a:latin typeface="+mj-ea"/>
                <a:ea typeface="+mj-ea"/>
              </a:rPr>
              <a:t>구현 </a:t>
            </a:r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&amp; </a:t>
            </a:r>
            <a:r>
              <a:rPr lang="ko-KR" altLang="en-US" sz="1600" dirty="0" smtClean="0">
                <a:solidFill>
                  <a:srgbClr val="F45452"/>
                </a:solidFill>
                <a:latin typeface="+mj-ea"/>
                <a:ea typeface="+mj-ea"/>
              </a:rPr>
              <a:t>시연</a:t>
            </a:r>
            <a:r>
              <a:rPr lang="en-US" altLang="ko-KR" sz="1600" dirty="0" smtClean="0">
                <a:solidFill>
                  <a:srgbClr val="F45452"/>
                </a:solidFill>
                <a:latin typeface="+mj-ea"/>
                <a:ea typeface="+mj-ea"/>
              </a:rPr>
              <a:t> </a:t>
            </a:r>
            <a:endParaRPr lang="ko-KR" altLang="en-US" sz="1600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3900096" y="1469006"/>
            <a:ext cx="1343808" cy="0"/>
          </a:xfrm>
          <a:prstGeom prst="line">
            <a:avLst/>
          </a:prstGeom>
          <a:ln w="12700" cap="rnd">
            <a:solidFill>
              <a:srgbClr val="8ECC88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26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513356" y="843558"/>
            <a:ext cx="1970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프로젝트 선정 이유</a:t>
            </a:r>
            <a:endParaRPr lang="ko-KR" altLang="en-US" sz="16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10024" y="76071"/>
            <a:ext cx="465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9651" y="125219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개요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9423" y="1241713"/>
            <a:ext cx="1834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문화적 개방성</a:t>
            </a:r>
            <a:endParaRPr lang="en-US" altLang="ko-KR" sz="1600" dirty="0" smtClean="0">
              <a:solidFill>
                <a:srgbClr val="51A953"/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03648" y="1620366"/>
            <a:ext cx="3839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비주류 문화의 주류 문화로 거듭나기</a:t>
            </a:r>
            <a:endParaRPr lang="en-US" altLang="ko-KR" sz="1600" dirty="0">
              <a:solidFill>
                <a:srgbClr val="51A953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문화 </a:t>
            </a:r>
            <a:r>
              <a:rPr lang="ko-KR" altLang="en-US" sz="1600" dirty="0" err="1" smtClean="0">
                <a:solidFill>
                  <a:srgbClr val="51A953"/>
                </a:solidFill>
                <a:latin typeface="+mj-ea"/>
                <a:ea typeface="+mj-ea"/>
              </a:rPr>
              <a:t>컨텐츠</a:t>
            </a: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 제작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59423" y="2715766"/>
            <a:ext cx="2140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51A953"/>
                </a:solidFill>
                <a:latin typeface="+mj-ea"/>
                <a:ea typeface="+mj-ea"/>
              </a:rPr>
              <a:t>2.   </a:t>
            </a: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수업 내용의 복습</a:t>
            </a:r>
            <a:endParaRPr lang="en-US" altLang="ko-KR" sz="1600" dirty="0" smtClean="0">
              <a:solidFill>
                <a:srgbClr val="51A953"/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03648" y="3094419"/>
            <a:ext cx="2181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51A953"/>
                </a:solidFill>
                <a:latin typeface="+mj-ea"/>
                <a:ea typeface="+mj-ea"/>
              </a:rPr>
              <a:t>JSP/Servlet</a:t>
            </a: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의 이해</a:t>
            </a:r>
            <a:endParaRPr lang="en-US" altLang="ko-KR" sz="1600" dirty="0">
              <a:solidFill>
                <a:srgbClr val="51A953"/>
              </a:solidFill>
              <a:latin typeface="+mj-ea"/>
              <a:ea typeface="+mj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rgbClr val="51A953"/>
                </a:solidFill>
                <a:latin typeface="+mj-ea"/>
                <a:ea typeface="+mj-ea"/>
              </a:rPr>
              <a:t>HTML/CSS </a:t>
            </a:r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이해</a:t>
            </a:r>
          </a:p>
        </p:txBody>
      </p:sp>
      <p:pic>
        <p:nvPicPr>
          <p:cNvPr id="9" name="그림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5" t="9367" r="21375" b="3578"/>
          <a:stretch/>
        </p:blipFill>
        <p:spPr bwMode="auto">
          <a:xfrm>
            <a:off x="5868144" y="1059582"/>
            <a:ext cx="2651125" cy="24085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7951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5104" y="125219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개발 환경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3356" y="843558"/>
            <a:ext cx="1970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프로젝트 개발 환경</a:t>
            </a:r>
            <a:endParaRPr lang="ko-KR" altLang="en-US" sz="16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518564"/>
              </p:ext>
            </p:extLst>
          </p:nvPr>
        </p:nvGraphicFramePr>
        <p:xfrm>
          <a:off x="673614" y="1182112"/>
          <a:ext cx="7796772" cy="3605616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1756469"/>
                <a:gridCol w="6040303"/>
              </a:tblGrid>
              <a:tr h="247636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ja-JP" sz="1200" kern="1000" cap="all" dirty="0">
                          <a:effectLst/>
                        </a:rPr>
                        <a:t>프로젝트명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400" kern="1000" cap="all" dirty="0" err="1">
                          <a:effectLst/>
                        </a:rPr>
                        <a:t>Kururu</a:t>
                      </a:r>
                      <a:r>
                        <a:rPr lang="en-US" sz="1400" kern="1000" cap="all" dirty="0">
                          <a:effectLst/>
                        </a:rPr>
                        <a:t> Waxing Shop</a:t>
                      </a:r>
                      <a:endParaRPr lang="ko-KR" sz="110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351671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ja-JP" sz="1050" kern="1000" dirty="0">
                          <a:effectLst/>
                        </a:rPr>
                        <a:t>개발 기간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>
                          <a:effectLst/>
                        </a:rPr>
                        <a:t>2</a:t>
                      </a:r>
                      <a:r>
                        <a:rPr lang="ko-KR" sz="1050" kern="1000">
                          <a:effectLst/>
                        </a:rPr>
                        <a:t>주</a:t>
                      </a:r>
                      <a:r>
                        <a:rPr lang="en-US" sz="1050" kern="1000">
                          <a:effectLst/>
                        </a:rPr>
                        <a:t>(2017.9.4 ~ 2017.9.14)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359429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>
                          <a:effectLst/>
                        </a:rPr>
                        <a:t>개발 운영체제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Windows 7, Windows 10, Linux Ubuntu 16.4.04 LTS (GitHub</a:t>
                      </a:r>
                      <a:r>
                        <a:rPr lang="ko-KR" sz="1050" kern="1000" dirty="0">
                          <a:effectLst/>
                        </a:rPr>
                        <a:t>이용</a:t>
                      </a:r>
                      <a:r>
                        <a:rPr lang="en-US" sz="1050" kern="1000" dirty="0">
                          <a:effectLst/>
                        </a:rPr>
                        <a:t>)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606805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 dirty="0">
                          <a:effectLst/>
                        </a:rPr>
                        <a:t>개발도구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>
                          <a:effectLst/>
                        </a:rPr>
                        <a:t>BackEnd : Eclipse Oxygen</a:t>
                      </a:r>
                      <a:endParaRPr lang="ko-KR" sz="1050" kern="1000">
                        <a:effectLst/>
                      </a:endParaRPr>
                    </a:p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>
                          <a:effectLst/>
                        </a:rPr>
                        <a:t>Front-End : Atom Editor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358567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>
                          <a:effectLst/>
                        </a:rPr>
                        <a:t>데이터베이스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>
                          <a:effectLst/>
                        </a:rPr>
                        <a:t>Oracle 11g XE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358567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>
                          <a:effectLst/>
                        </a:rPr>
                        <a:t>데이터베이스 설계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Microsoft Access 2013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241343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>
                          <a:effectLst/>
                        </a:rPr>
                        <a:t>서버 유틸리티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>
                          <a:effectLst/>
                        </a:rPr>
                        <a:t>Apache Tomcat 8.0</a:t>
                      </a:r>
                      <a:endParaRPr lang="ko-KR" sz="1050" kern="100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  <a:tr h="1073202"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50" kern="1000" dirty="0">
                          <a:effectLst/>
                        </a:rPr>
                        <a:t>프로그래밍 언어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Java JDK 1.8.0_144</a:t>
                      </a:r>
                      <a:endParaRPr lang="ko-KR" sz="1050" kern="1000" dirty="0">
                        <a:effectLst/>
                      </a:endParaRPr>
                    </a:p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JSP / Servlet</a:t>
                      </a:r>
                      <a:endParaRPr lang="ko-KR" sz="1050" kern="1000" dirty="0">
                        <a:effectLst/>
                      </a:endParaRPr>
                    </a:p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JavaScript(jQuery, Ajax)</a:t>
                      </a:r>
                      <a:endParaRPr lang="ko-KR" sz="1050" kern="1000" dirty="0">
                        <a:effectLst/>
                      </a:endParaRPr>
                    </a:p>
                    <a:p>
                      <a:pPr marL="91440" marR="91440" algn="just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50" kern="1000" dirty="0">
                          <a:effectLst/>
                        </a:rPr>
                        <a:t>Html, CSS</a:t>
                      </a:r>
                      <a:endParaRPr lang="ko-KR" sz="1050" kern="1000" dirty="0">
                        <a:solidFill>
                          <a:srgbClr val="595959"/>
                        </a:solidFill>
                        <a:effectLst/>
                        <a:latin typeface="+mj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794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5104" y="125219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개발 환경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3355" y="843558"/>
            <a:ext cx="1970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프로젝트 개발 일정</a:t>
            </a:r>
            <a:endParaRPr lang="ko-KR" altLang="en-US" sz="16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pic>
        <p:nvPicPr>
          <p:cNvPr id="6" name="그림 5" descr="C:\Users\dream\AppData\Local\Microsoft\Windows\INetCache\Content.Word\ppt그림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41713"/>
            <a:ext cx="7168064" cy="157747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891952" y="3075806"/>
            <a:ext cx="7344816" cy="140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rgbClr val="7E97AD"/>
              </a:buClr>
              <a:buFont typeface="Cambria" panose="02040503050406030204" pitchFamily="18" charset="0"/>
              <a:buChar char="•"/>
            </a:pP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9.4(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월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~ 9.6(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수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–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프로젝트에 사용 되는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Database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의 상세 설계 및 스키마 작성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수정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ko-KR" altLang="ko-KR" sz="1200" kern="1000" dirty="0">
              <a:solidFill>
                <a:srgbClr val="595959"/>
              </a:solidFill>
              <a:latin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rgbClr val="7E97AD"/>
              </a:buClr>
              <a:buFont typeface="Cambria" panose="02040503050406030204" pitchFamily="18" charset="0"/>
              <a:buChar char="•"/>
            </a:pP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9.7(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목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~ 9.8(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금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–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전체 기능에 대한 파악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, Java Bean,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프로젝트에 사용 될 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DAO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객체 작성 및 수정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.</a:t>
            </a:r>
            <a:endParaRPr lang="ko-KR" altLang="ko-KR" sz="1200" kern="1000" dirty="0">
              <a:solidFill>
                <a:srgbClr val="595959"/>
              </a:solidFill>
              <a:latin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rgbClr val="7E97AD"/>
              </a:buClr>
              <a:buFont typeface="Cambria" panose="02040503050406030204" pitchFamily="18" charset="0"/>
              <a:buChar char="•"/>
            </a:pP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9.9(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토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~ 9.12(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화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– </a:t>
            </a:r>
            <a:r>
              <a:rPr lang="ko-KR" altLang="ko-KR" sz="1200" kern="1000" dirty="0" err="1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프론트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페이지 작성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ko-KR" altLang="ko-KR" sz="1200" kern="1000" dirty="0">
              <a:solidFill>
                <a:srgbClr val="595959"/>
              </a:solidFill>
              <a:latin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rgbClr val="7E97AD"/>
              </a:buClr>
              <a:buFont typeface="Cambria" panose="02040503050406030204" pitchFamily="18" charset="0"/>
              <a:buChar char="•"/>
            </a:pP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9.13(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수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– </a:t>
            </a:r>
            <a:r>
              <a:rPr lang="ko-KR" altLang="ko-KR" sz="1200" kern="1000" dirty="0" err="1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프론트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 페이지와 기능 소스의 병합 작업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,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개발서 작성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ko-KR" altLang="ko-KR" sz="1200" kern="1000" dirty="0">
              <a:solidFill>
                <a:srgbClr val="595959"/>
              </a:solidFill>
              <a:latin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rgbClr val="7E97AD"/>
              </a:buClr>
              <a:buFont typeface="Cambria" panose="02040503050406030204" pitchFamily="18" charset="0"/>
              <a:buChar char="•"/>
            </a:pP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9.14(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목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) – </a:t>
            </a:r>
            <a:r>
              <a:rPr lang="ko-KR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발표자료 작성</a:t>
            </a:r>
            <a:r>
              <a:rPr lang="en-US" altLang="ko-KR" sz="1200" kern="1000" dirty="0">
                <a:solidFill>
                  <a:srgbClr val="595959"/>
                </a:solidFill>
                <a:latin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ko-KR" altLang="ko-KR" sz="1200" kern="1000" dirty="0">
              <a:solidFill>
                <a:srgbClr val="595959"/>
              </a:solidFill>
              <a:latin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51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28181" y="125219"/>
            <a:ext cx="2207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Database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pic>
        <p:nvPicPr>
          <p:cNvPr id="5122" name="Picture 2" descr="Tab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364" y="753477"/>
            <a:ext cx="4460860" cy="4078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8087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  <a:latin typeface="+mj-ea"/>
                <a:ea typeface="+mj-ea"/>
              </a:rPr>
              <a:t>4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81864" y="125219"/>
            <a:ext cx="5985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주요기능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–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사용자 요구사항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083711"/>
              </p:ext>
            </p:extLst>
          </p:nvPr>
        </p:nvGraphicFramePr>
        <p:xfrm>
          <a:off x="1331640" y="1254120"/>
          <a:ext cx="6840760" cy="2592798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1248734"/>
                <a:gridCol w="1567919"/>
                <a:gridCol w="4024107"/>
              </a:tblGrid>
              <a:tr h="132652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기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 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능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요구사항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상세 요구사항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  <a:tr h="515420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메인 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UI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관리자 확인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메인 페이지에서 관리자 전용 배너 활성화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관리자가 볼 수 있는 메뉴바 형성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  <a:tr h="329344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시술소개 페이지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시술 정보 수정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시술 정보의 삭제나 가격 수정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  <a:tr h="503919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회원관리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회원현황 보기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사이트에 가입된 모든 회원을 조회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 dirty="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모든 회원의 상세 정보 확인 가능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. 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  <a:tr h="694464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게시판 기능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게시 글 등록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,</a:t>
                      </a:r>
                      <a:endParaRPr lang="ko-KR" sz="900" kern="100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게시 글 삭제</a:t>
                      </a:r>
                      <a:r>
                        <a:rPr lang="en-US" sz="900" kern="1000">
                          <a:effectLst/>
                          <a:latin typeface="+mj-ea"/>
                          <a:ea typeface="+mj-ea"/>
                        </a:rPr>
                        <a:t>, </a:t>
                      </a:r>
                      <a:endParaRPr lang="ko-KR" sz="900" kern="100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>
                          <a:effectLst/>
                          <a:latin typeface="+mj-ea"/>
                          <a:ea typeface="+mj-ea"/>
                        </a:rPr>
                        <a:t>댓글 삭제</a:t>
                      </a:r>
                      <a:endParaRPr lang="ko-KR" sz="9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관리자 권한으로 게시 글 작성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 dirty="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사용자의 허가를 불문하고 게시 글의 삭제 권한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각 회원의 </a:t>
                      </a:r>
                      <a:r>
                        <a:rPr lang="ko-KR" sz="900" kern="1000" dirty="0" err="1">
                          <a:effectLst/>
                          <a:latin typeface="+mj-ea"/>
                          <a:ea typeface="+mj-ea"/>
                        </a:rPr>
                        <a:t>댓글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 삭제 권한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  <a:tr h="385059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통계 확인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현재까지의 매출기록 확인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900" kern="1000" dirty="0">
                          <a:effectLst/>
                          <a:latin typeface="+mj-ea"/>
                          <a:ea typeface="+mj-ea"/>
                        </a:rPr>
                        <a:t>현재까지의 매출을 월별로 조회</a:t>
                      </a:r>
                      <a:r>
                        <a:rPr lang="en-US" sz="900" kern="1000" dirty="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9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3886" marR="63886" marT="0" marB="0" anchor="ctr"/>
                </a:tc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99524" y="221171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endParaRPr kumimoji="0" lang="en-US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4610" y="843558"/>
            <a:ext cx="1487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관리자 페이지</a:t>
            </a:r>
            <a:endParaRPr lang="ko-KR" altLang="en-US" sz="16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9486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>
                <a:solidFill>
                  <a:schemeClr val="bg1"/>
                </a:solidFill>
                <a:latin typeface="+mj-ea"/>
                <a:ea typeface="+mj-ea"/>
              </a:rPr>
              <a:t>4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81864" y="125219"/>
            <a:ext cx="5985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주요기능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–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사용자 요구사항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99524" y="221171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endParaRPr kumimoji="0" lang="en-US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4610" y="843558"/>
            <a:ext cx="1487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rgbClr val="51A953"/>
                </a:solidFill>
                <a:latin typeface="+mj-ea"/>
                <a:ea typeface="+mj-ea"/>
              </a:rPr>
              <a:t>사용자 페이지</a:t>
            </a:r>
            <a:endParaRPr lang="ko-KR" altLang="en-US" sz="1600" dirty="0">
              <a:solidFill>
                <a:srgbClr val="51A953"/>
              </a:solidFill>
              <a:latin typeface="+mj-ea"/>
              <a:ea typeface="+mj-ea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478397"/>
              </p:ext>
            </p:extLst>
          </p:nvPr>
        </p:nvGraphicFramePr>
        <p:xfrm>
          <a:off x="1475656" y="1419622"/>
          <a:ext cx="6762824" cy="2592288"/>
        </p:xfrm>
        <a:graphic>
          <a:graphicData uri="http://schemas.openxmlformats.org/drawingml/2006/table">
            <a:tbl>
              <a:tblPr firstRow="1" firstCol="1" bandRow="1">
                <a:tableStyleId>{C083E6E3-FA7D-4D7B-A595-EF9225AFEA82}</a:tableStyleId>
              </a:tblPr>
              <a:tblGrid>
                <a:gridCol w="1234507"/>
                <a:gridCol w="1550057"/>
                <a:gridCol w="3978260"/>
              </a:tblGrid>
              <a:tr h="203609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기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 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능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요구사항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상세 요구사항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680774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회원가입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회원가입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신규 회원 가입</a:t>
                      </a: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1000" kern="100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- ID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중복 체크 기능</a:t>
                      </a: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.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59387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시술 정보 페이지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모든 시술 정보 조회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시술 정보 확인 가능</a:t>
                      </a: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. </a:t>
                      </a:r>
                      <a:endParaRPr lang="ko-KR" sz="1000" kern="1000">
                        <a:effectLst/>
                        <a:latin typeface="+mj-ea"/>
                        <a:ea typeface="+mj-ea"/>
                      </a:endParaRP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예약 기능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15164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회원관리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회원 정보 보기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자신의 정보 확인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자신의 기본 시술자 확인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변경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현재까지의 이용 내역 조회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533354"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게시판 기능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게시 글 등록</a:t>
                      </a: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삭제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댓글 등록</a:t>
                      </a:r>
                      <a:r>
                        <a:rPr lang="en-US" sz="1000" kern="100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>
                          <a:effectLst/>
                          <a:latin typeface="+mj-ea"/>
                          <a:ea typeface="+mj-ea"/>
                        </a:rPr>
                        <a:t>삭제</a:t>
                      </a:r>
                      <a:endParaRPr lang="ko-KR" sz="1000" kern="100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게시 글 등록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삭제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수정</a:t>
                      </a:r>
                    </a:p>
                    <a:p>
                      <a:pPr algn="l">
                        <a:lnSpc>
                          <a:spcPct val="12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- </a:t>
                      </a:r>
                      <a:r>
                        <a:rPr lang="ko-KR" sz="1000" kern="1000" dirty="0" err="1">
                          <a:effectLst/>
                          <a:latin typeface="+mj-ea"/>
                          <a:ea typeface="+mj-ea"/>
                        </a:rPr>
                        <a:t>댓글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 작성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삭제</a:t>
                      </a:r>
                      <a:r>
                        <a:rPr lang="en-US" sz="1000" kern="1000" dirty="0"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sz="1000" kern="1000" dirty="0">
                          <a:effectLst/>
                          <a:latin typeface="+mj-ea"/>
                          <a:ea typeface="+mj-ea"/>
                        </a:rPr>
                        <a:t>수정</a:t>
                      </a:r>
                      <a:endParaRPr lang="ko-KR" sz="1000" kern="1000" dirty="0">
                        <a:solidFill>
                          <a:srgbClr val="595959"/>
                        </a:solidFill>
                        <a:effectLst/>
                        <a:latin typeface="+mj-ea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511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11627" y="76071"/>
            <a:ext cx="4619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150" dirty="0" smtClean="0">
                <a:solidFill>
                  <a:schemeClr val="bg1"/>
                </a:solidFill>
                <a:latin typeface="+mj-ea"/>
                <a:ea typeface="+mj-ea"/>
              </a:rPr>
              <a:t>5</a:t>
            </a:r>
            <a:endParaRPr lang="ko-KR" altLang="en-US" sz="4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0806" y="125219"/>
            <a:ext cx="27510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구현 </a:t>
            </a:r>
            <a:r>
              <a:rPr lang="en-US" altLang="ko-KR" sz="3600" b="1" dirty="0" smtClean="0">
                <a:solidFill>
                  <a:srgbClr val="F45452"/>
                </a:solidFill>
                <a:latin typeface="+mj-ea"/>
                <a:ea typeface="+mj-ea"/>
              </a:rPr>
              <a:t>&amp; </a:t>
            </a:r>
            <a:r>
              <a:rPr lang="ko-KR" altLang="en-US" sz="3600" b="1" dirty="0" smtClean="0">
                <a:solidFill>
                  <a:srgbClr val="F45452"/>
                </a:solidFill>
                <a:latin typeface="+mj-ea"/>
                <a:ea typeface="+mj-ea"/>
              </a:rPr>
              <a:t>시연</a:t>
            </a:r>
            <a:endParaRPr lang="ko-KR" altLang="en-US" sz="3600" b="1" dirty="0">
              <a:solidFill>
                <a:srgbClr val="F45452"/>
              </a:solidFill>
              <a:latin typeface="+mj-ea"/>
              <a:ea typeface="+mj-ea"/>
            </a:endParaRPr>
          </a:p>
        </p:txBody>
      </p:sp>
      <p:pic>
        <p:nvPicPr>
          <p:cNvPr id="5" name="그림 4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7" b="2410"/>
          <a:stretch/>
        </p:blipFill>
        <p:spPr bwMode="auto">
          <a:xfrm>
            <a:off x="332310" y="783956"/>
            <a:ext cx="4455714" cy="23638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그림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8" r="1470"/>
          <a:stretch/>
        </p:blipFill>
        <p:spPr bwMode="auto">
          <a:xfrm>
            <a:off x="4116619" y="2139702"/>
            <a:ext cx="4670628" cy="2664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9012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메인,목차,마무리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내용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441</Words>
  <Application>Microsoft Office PowerPoint</Application>
  <PresentationFormat>화면 슬라이드 쇼(16:9)</PresentationFormat>
  <Paragraphs>112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맑은 고딕</vt:lpstr>
      <vt:lpstr>Cambria</vt:lpstr>
      <vt:lpstr>Times New Roman</vt:lpstr>
      <vt:lpstr>Arial</vt:lpstr>
      <vt:lpstr>MS PGothic</vt:lpstr>
      <vt:lpstr>메인,목차,마무리</vt:lpstr>
      <vt:lpstr>내용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강혜란</dc:creator>
  <cp:lastModifiedBy>김구현</cp:lastModifiedBy>
  <cp:revision>52</cp:revision>
  <dcterms:created xsi:type="dcterms:W3CDTF">2016-07-29T12:19:15Z</dcterms:created>
  <dcterms:modified xsi:type="dcterms:W3CDTF">2017-09-14T20:18:54Z</dcterms:modified>
</cp:coreProperties>
</file>

<file path=docProps/thumbnail.jpeg>
</file>